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BB6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39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43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31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39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04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0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42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3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89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9888-4600-4676-B944-66B78B7B0F05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E06D-A739-4E24-93CD-99B6FF4EB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79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Herzlich Willkommen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4000" dirty="0"/>
              <a:t>z</a:t>
            </a:r>
            <a:r>
              <a:rPr lang="de-DE" sz="4000" dirty="0" smtClean="0"/>
              <a:t>ur Infoveranstaltung der Schulneulinge für das Schuljahr 2025/26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88" y="164756"/>
            <a:ext cx="1754276" cy="2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Feiern und Projekte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Christlicher Jahreskreis für uns als Bekenntnisschule sehr wichtig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Ostern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Pfingsten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Weihnachten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ALLE Schülerinnen und Schüler nehmen daran teil. Verpflichtende Erklärung bei Anmeldung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r>
              <a:rPr lang="de-DE" dirty="0" smtClean="0"/>
              <a:t>Schulfest</a:t>
            </a:r>
          </a:p>
          <a:p>
            <a:r>
              <a:rPr lang="de-DE" dirty="0" smtClean="0"/>
              <a:t>Circus </a:t>
            </a:r>
            <a:r>
              <a:rPr lang="de-DE" dirty="0" err="1" smtClean="0"/>
              <a:t>Rondel</a:t>
            </a:r>
            <a:endParaRPr lang="de-DE" dirty="0" smtClean="0"/>
          </a:p>
          <a:p>
            <a:r>
              <a:rPr lang="de-DE" dirty="0" smtClean="0"/>
              <a:t>Forschertage</a:t>
            </a:r>
          </a:p>
          <a:p>
            <a:r>
              <a:rPr lang="de-DE" dirty="0" smtClean="0"/>
              <a:t>Zooschule</a:t>
            </a:r>
          </a:p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Miteinander Leben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619" y="1919417"/>
            <a:ext cx="11660863" cy="4351338"/>
          </a:xfrm>
        </p:spPr>
        <p:txBody>
          <a:bodyPr>
            <a:normAutofit/>
          </a:bodyPr>
          <a:lstStyle/>
          <a:p>
            <a:r>
              <a:rPr lang="de-DE" b="1" dirty="0" smtClean="0"/>
              <a:t>Offene und ehrliche Kommunikation zwischen Lehrkraft und Eltern</a:t>
            </a:r>
          </a:p>
          <a:p>
            <a:pPr lvl="1"/>
            <a:r>
              <a:rPr lang="de-DE" sz="1800" dirty="0" smtClean="0"/>
              <a:t>Persönliche Kommunikation immer dem E-Mail Verkehr vorzuziehen</a:t>
            </a:r>
          </a:p>
          <a:p>
            <a:pPr lvl="1"/>
            <a:r>
              <a:rPr lang="de-DE" sz="1800" dirty="0" smtClean="0"/>
              <a:t>Vertrauen in die Arbeit unserer Lehrkräfte</a:t>
            </a:r>
          </a:p>
          <a:p>
            <a:pPr lvl="1"/>
            <a:r>
              <a:rPr lang="de-DE" sz="1800" dirty="0" smtClean="0"/>
              <a:t>Keine Verhandlungen über Noten</a:t>
            </a:r>
          </a:p>
          <a:p>
            <a:pPr lvl="1"/>
            <a:r>
              <a:rPr lang="de-DE" sz="1800" dirty="0" smtClean="0"/>
              <a:t>Zusammenarbeit hinsichtlich Schulaktivitäten, Klassenaktivitäten und ähnlichem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Unterstützung der Eltern ist immer willkommen</a:t>
            </a:r>
          </a:p>
          <a:p>
            <a:pPr marL="914400" lvl="2" indent="0">
              <a:buNone/>
            </a:pPr>
            <a:endParaRPr lang="de-DE" sz="1800" dirty="0" smtClean="0"/>
          </a:p>
          <a:p>
            <a:r>
              <a:rPr lang="de-DE" b="1" dirty="0" smtClean="0"/>
              <a:t>Friedliches Miteinander unter den Kindern wird vom ersten Tag an gelehrt</a:t>
            </a:r>
          </a:p>
          <a:p>
            <a:pPr lvl="2"/>
            <a:r>
              <a:rPr lang="de-DE" dirty="0" smtClean="0"/>
              <a:t>Respektvoller Umgang untereinander</a:t>
            </a:r>
          </a:p>
          <a:p>
            <a:pPr lvl="2"/>
            <a:r>
              <a:rPr lang="de-DE" dirty="0" smtClean="0"/>
              <a:t>Einander helfen und unterstützen</a:t>
            </a:r>
          </a:p>
          <a:p>
            <a:pPr lvl="2"/>
            <a:r>
              <a:rPr lang="de-DE" dirty="0" smtClean="0"/>
              <a:t>Miteinander und voneinander lernen und Freude am Lernen haben</a:t>
            </a:r>
          </a:p>
          <a:p>
            <a:pPr lvl="2"/>
            <a:r>
              <a:rPr lang="de-DE" dirty="0" smtClean="0"/>
              <a:t>Diese Einstellung erwarten wir von den Lehrkräften und den Eltern ebenfalls!!!</a:t>
            </a:r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marL="914400" lvl="2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Hinweise zum Aufnahmeverfahren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Vorgaben des Schulministeriums</a:t>
            </a:r>
          </a:p>
          <a:p>
            <a:pPr lvl="1"/>
            <a:r>
              <a:rPr lang="de-DE" sz="1800" dirty="0" smtClean="0"/>
              <a:t>Schulträger (Stadt Köln) gibt die Anzahl der zu vergebenen Plätze vor</a:t>
            </a:r>
          </a:p>
          <a:p>
            <a:pPr lvl="1"/>
            <a:r>
              <a:rPr lang="de-DE" sz="1800" dirty="0" smtClean="0"/>
              <a:t>Er entscheidet jedoch NICHT wer einen Platz erhält</a:t>
            </a:r>
          </a:p>
          <a:p>
            <a:pPr lvl="1"/>
            <a:r>
              <a:rPr lang="de-DE" sz="1800" dirty="0" smtClean="0"/>
              <a:t>dies obliegt der Schulleitung in Zusammenarbeit mit der Steuergruppe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r>
              <a:rPr lang="de-DE" b="1" dirty="0" smtClean="0"/>
              <a:t>Kriterien für die Aufnahme</a:t>
            </a:r>
          </a:p>
          <a:p>
            <a:pPr lvl="1"/>
            <a:r>
              <a:rPr lang="de-DE" dirty="0" smtClean="0"/>
              <a:t>Seit diesem Jahr entscheidet Schulleitung allein über die Aufnahmekriterien</a:t>
            </a:r>
          </a:p>
          <a:p>
            <a:pPr lvl="2"/>
            <a:r>
              <a:rPr lang="de-DE" dirty="0" smtClean="0"/>
              <a:t>Oberstes Kriterium jedoch vom Schulträger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de-DE" dirty="0" smtClean="0"/>
              <a:t>Römisch-katholisch getaufte Kinder haben bei der Anmeldung ein Vorrecht, da wir eine Bekenntnisschule sind</a:t>
            </a:r>
          </a:p>
          <a:p>
            <a:pPr lvl="2"/>
            <a:r>
              <a:rPr lang="de-DE" dirty="0" smtClean="0"/>
              <a:t>Weitere Kriterien, nach Priorität, sind: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de-DE" dirty="0" smtClean="0"/>
              <a:t>Geschwisterkinder, Schulweg, KiTa-Besuch, ausgewogenes Verhältnis Mädchen/Junge</a:t>
            </a:r>
          </a:p>
          <a:p>
            <a:pPr lvl="2"/>
            <a:r>
              <a:rPr lang="de-DE" dirty="0" smtClean="0"/>
              <a:t>Im Normalfall sind hierdurch bereits alle Plätze vergeben.</a:t>
            </a:r>
          </a:p>
          <a:p>
            <a:pPr lvl="3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Hinweise zum Aufnahmeverfahren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23978"/>
            <a:ext cx="10515600" cy="4351338"/>
          </a:xfrm>
        </p:spPr>
        <p:txBody>
          <a:bodyPr/>
          <a:lstStyle/>
          <a:p>
            <a:r>
              <a:rPr lang="de-DE" b="1" dirty="0" smtClean="0"/>
              <a:t>Zurückstellungen</a:t>
            </a:r>
          </a:p>
          <a:p>
            <a:pPr lvl="1"/>
            <a:r>
              <a:rPr lang="de-DE" sz="1800" dirty="0" smtClean="0"/>
              <a:t>Eltern haben die Möglichkeit einen Antrag auf Zurückstellung ihres Kindes zu stellen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Hierfür werden ärztliche Gutachten und/oder Gutachten von anderen Institutionen( Bsp.: SPZ, Logopädie; Kinderpsychologe etc.) benötigt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Schuleingangsuntersuchung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Je mehr dokumentiert werden kann, desto besser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pPr marL="457200" lvl="1" indent="0">
              <a:buNone/>
            </a:pPr>
            <a:endParaRPr lang="de-DE" sz="1800" dirty="0"/>
          </a:p>
          <a:p>
            <a:pPr marL="457200" lvl="1" indent="0" algn="ctr">
              <a:buNone/>
            </a:pPr>
            <a:r>
              <a:rPr lang="de-DE" b="1" u="sng" dirty="0" smtClean="0"/>
              <a:t>Die Entscheidung über die Zurückstellung trifft die Schulleitung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Hinweise zum Aufnahmeverfahren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000" b="1" dirty="0" smtClean="0"/>
              <a:t>Schulanmeldungstermine</a:t>
            </a:r>
          </a:p>
          <a:p>
            <a:pPr lvl="1"/>
            <a:r>
              <a:rPr lang="de-DE" dirty="0" smtClean="0"/>
              <a:t>Finden in der Woche vom 07.10.2024 bis 11.10.2024 statt</a:t>
            </a:r>
          </a:p>
          <a:p>
            <a:pPr lvl="1"/>
            <a:r>
              <a:rPr lang="de-DE" dirty="0" smtClean="0"/>
              <a:t>Kinder MÜSSEN dabei sein</a:t>
            </a:r>
          </a:p>
          <a:p>
            <a:pPr lvl="1"/>
            <a:r>
              <a:rPr lang="de-DE" dirty="0" smtClean="0"/>
              <a:t>Listen für die Anmeldung liegen aus</a:t>
            </a:r>
          </a:p>
          <a:p>
            <a:pPr lvl="1"/>
            <a:r>
              <a:rPr lang="de-DE" dirty="0" smtClean="0"/>
              <a:t>Vormittags und Nachmittags (Termin dauert etwa 15min)</a:t>
            </a:r>
          </a:p>
          <a:p>
            <a:pPr lvl="1"/>
            <a:r>
              <a:rPr lang="de-DE" dirty="0" smtClean="0"/>
              <a:t>Bitte die Formulare ausgefüllt zum Termin mitbringen</a:t>
            </a:r>
          </a:p>
          <a:p>
            <a:pPr lvl="1"/>
            <a:r>
              <a:rPr lang="de-DE" dirty="0" smtClean="0"/>
              <a:t>Beim Anmeldegespräch erhalten Sie einen Termin für die Schuleingangsuntersuchung</a:t>
            </a:r>
          </a:p>
          <a:p>
            <a:pPr lvl="1"/>
            <a:r>
              <a:rPr lang="de-DE" dirty="0" smtClean="0"/>
              <a:t>Schulpflichtig sind alle Kinder die bis zum 30.09.2019 geboren worden sind</a:t>
            </a:r>
          </a:p>
          <a:p>
            <a:pPr lvl="1"/>
            <a:r>
              <a:rPr lang="de-DE" dirty="0" smtClean="0"/>
              <a:t>Jüngere Kinder (Kann-Kinder) können, müssen aber nicht eingeschult werden</a:t>
            </a:r>
          </a:p>
          <a:p>
            <a:pPr lvl="1"/>
            <a:r>
              <a:rPr lang="de-DE" dirty="0" smtClean="0"/>
              <a:t>Eltern, die eine Zurückstellung beantragen wollen, tragen sich bitte für den Montag (07.10.) ein, da hier die Termine etwas länger angesetzt sind.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72" y="150576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3657600" lvl="8" indent="0">
              <a:buNone/>
            </a:pPr>
            <a:r>
              <a:rPr lang="de-DE" sz="5000" dirty="0"/>
              <a:t>Formulare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72" y="150576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936" y="514084"/>
            <a:ext cx="4291342" cy="60864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24278" y="636337"/>
            <a:ext cx="380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Der Anmeldebogen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757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41973" y="857421"/>
            <a:ext cx="4010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Einwilligung zur Datenverarbeitung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64" y="376925"/>
            <a:ext cx="4710744" cy="61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5224" y="887240"/>
            <a:ext cx="3648546" cy="1747319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Ergänzende Angaben zur Anmeldung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459" y="250322"/>
            <a:ext cx="4601582" cy="63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52261" y="950614"/>
            <a:ext cx="4490520" cy="1222218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Einverständniserklärung </a:t>
            </a:r>
          </a:p>
          <a:p>
            <a:pPr marL="0" indent="0">
              <a:buNone/>
            </a:pPr>
            <a:r>
              <a:rPr lang="de-DE" sz="2400" b="1" dirty="0" smtClean="0"/>
              <a:t>Befreiung v. der Schweigepflicht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744" y="58781"/>
            <a:ext cx="4557732" cy="62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Tagesordnung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9226" y="1690688"/>
            <a:ext cx="5825150" cy="4351338"/>
          </a:xfrm>
        </p:spPr>
        <p:txBody>
          <a:bodyPr>
            <a:normAutofit/>
          </a:bodyPr>
          <a:lstStyle/>
          <a:p>
            <a:r>
              <a:rPr lang="de-DE" b="1" dirty="0" smtClean="0"/>
              <a:t>Begrüßung</a:t>
            </a:r>
          </a:p>
          <a:p>
            <a:pPr marL="0" indent="0">
              <a:buNone/>
            </a:pPr>
            <a:endParaRPr lang="de-DE" b="1" dirty="0" smtClean="0"/>
          </a:p>
          <a:p>
            <a:r>
              <a:rPr lang="de-DE" b="1" dirty="0" smtClean="0"/>
              <a:t>Wer sind wir?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 Pater Delp Schule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 Schülerinnen und Schüler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 Kollegium und Verwaltung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r>
              <a:rPr lang="de-DE" b="1" dirty="0" smtClean="0"/>
              <a:t>Unser Schulprogramm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 Unterricht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 Feiern und Projekte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 Miteinander Leben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88" y="164756"/>
            <a:ext cx="1754276" cy="2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21406" y="1042087"/>
            <a:ext cx="4841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Informationen Klasseneinteilung + Angabe Wunschkind</a:t>
            </a:r>
            <a:endParaRPr lang="de-DE" sz="24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85" y="533227"/>
            <a:ext cx="4626527" cy="63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09974" y="1042087"/>
            <a:ext cx="4400739" cy="1032177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Aufnahme in eine Bekenntnisschule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50" y="289894"/>
            <a:ext cx="4836218" cy="65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870677" y="582909"/>
            <a:ext cx="1363287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8668" y="1042087"/>
            <a:ext cx="4880572" cy="1070501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Anmeldeformular OGS</a:t>
            </a:r>
            <a:endParaRPr lang="de-DE" sz="24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155" y="474099"/>
            <a:ext cx="4841261" cy="63839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49361" y="1042087"/>
            <a:ext cx="1339913" cy="216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9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OGS Im Kamp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4000" b="1" dirty="0" smtClean="0"/>
              <a:t>Rahmenbedingungen:</a:t>
            </a:r>
          </a:p>
          <a:p>
            <a:r>
              <a:rPr lang="de-DE" dirty="0" smtClean="0"/>
              <a:t>Klasse = Gruppe System</a:t>
            </a:r>
          </a:p>
          <a:p>
            <a:r>
              <a:rPr lang="de-DE" dirty="0" smtClean="0"/>
              <a:t>Betreuung Mo-Do bis 16 Uhr /Freitags bis 15 Uhr (Spätbetreuung (mit Nachweis) – eine Stunde länger)</a:t>
            </a:r>
            <a:endParaRPr lang="de-DE" dirty="0"/>
          </a:p>
          <a:p>
            <a:r>
              <a:rPr lang="de-DE" dirty="0" smtClean="0"/>
              <a:t>1. und 2. Klasse in der Dependance</a:t>
            </a:r>
          </a:p>
          <a:p>
            <a:r>
              <a:rPr lang="de-DE" dirty="0" smtClean="0"/>
              <a:t>3. und 4. Klasse im Hauptgebäude</a:t>
            </a:r>
          </a:p>
          <a:p>
            <a:r>
              <a:rPr lang="de-DE" dirty="0"/>
              <a:t>i</a:t>
            </a:r>
            <a:r>
              <a:rPr lang="de-DE" dirty="0" smtClean="0"/>
              <a:t>m Hauptgebäude versch. Gruppenräume/Essensräume</a:t>
            </a:r>
          </a:p>
          <a:p>
            <a:r>
              <a:rPr lang="de-DE" dirty="0" smtClean="0"/>
              <a:t>Essen in zwei Schichten (1/2er u. 3/4er) nach Stundenplan</a:t>
            </a:r>
          </a:p>
          <a:p>
            <a:r>
              <a:rPr lang="de-DE" dirty="0" smtClean="0"/>
              <a:t>Lernzeit vor oder nach Essen – durch OGS begleitet, teilweise auch mit Lehrerinnen </a:t>
            </a:r>
          </a:p>
          <a:p>
            <a:r>
              <a:rPr lang="de-DE" dirty="0"/>
              <a:t>Catering durch </a:t>
            </a:r>
            <a:r>
              <a:rPr lang="de-DE" b="1" dirty="0" smtClean="0"/>
              <a:t>"</a:t>
            </a:r>
            <a:r>
              <a:rPr lang="de-DE" b="1" dirty="0" err="1" smtClean="0"/>
              <a:t>Buerger´z</a:t>
            </a:r>
            <a:r>
              <a:rPr lang="de-DE" b="1" dirty="0"/>
              <a:t>" </a:t>
            </a:r>
            <a:r>
              <a:rPr lang="de-DE" dirty="0"/>
              <a:t>aus </a:t>
            </a:r>
            <a:r>
              <a:rPr lang="de-DE" dirty="0" smtClean="0"/>
              <a:t>Köln-Deutz - Warmanlieferung</a:t>
            </a:r>
            <a:endParaRPr lang="de-DE" dirty="0"/>
          </a:p>
          <a:p>
            <a:r>
              <a:rPr lang="de-DE" dirty="0" smtClean="0"/>
              <a:t>AGs starten nach den Herbstferien</a:t>
            </a:r>
          </a:p>
          <a:p>
            <a:r>
              <a:rPr lang="de-DE" dirty="0" smtClean="0"/>
              <a:t>Betreuungsbedarf in den Ferien wird rechtzeitig abgefragt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6306" y="558140"/>
            <a:ext cx="10515600" cy="4351338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sz="5000" b="1" dirty="0" smtClean="0"/>
              <a:t>Vielen Dank für Ihre Aufmerksamkeit!!!!</a:t>
            </a:r>
          </a:p>
          <a:p>
            <a:pPr marL="0" indent="0" algn="ctr">
              <a:buNone/>
            </a:pPr>
            <a:endParaRPr lang="de-DE" sz="5000" b="1" dirty="0"/>
          </a:p>
          <a:p>
            <a:pPr marL="0" indent="0" algn="ctr">
              <a:buNone/>
            </a:pPr>
            <a:r>
              <a:rPr lang="de-DE" sz="5000" b="1" dirty="0" smtClean="0"/>
              <a:t>Fragen???</a:t>
            </a:r>
            <a:endParaRPr lang="de-DE" sz="5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Tagesordnung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88587"/>
            <a:ext cx="10515600" cy="4351338"/>
          </a:xfrm>
        </p:spPr>
        <p:txBody>
          <a:bodyPr/>
          <a:lstStyle/>
          <a:p>
            <a:r>
              <a:rPr lang="de-DE" b="1" dirty="0" smtClean="0"/>
              <a:t>Hinweise zum Aufnahmeverfahren</a:t>
            </a:r>
          </a:p>
          <a:p>
            <a:endParaRPr lang="de-DE" dirty="0" smtClean="0"/>
          </a:p>
          <a:p>
            <a:pPr lvl="1"/>
            <a:r>
              <a:rPr lang="de-DE" sz="1800" dirty="0" smtClean="0"/>
              <a:t>Vorgaben des Schulministeriums</a:t>
            </a:r>
          </a:p>
          <a:p>
            <a:pPr lvl="1"/>
            <a:r>
              <a:rPr lang="de-DE" sz="1800" dirty="0" smtClean="0"/>
              <a:t>Kriterien für die Aufnahme der Schülerinnen und Schüler</a:t>
            </a:r>
          </a:p>
          <a:p>
            <a:pPr lvl="1"/>
            <a:r>
              <a:rPr lang="de-DE" sz="1800" dirty="0" smtClean="0"/>
              <a:t>Zurückstellungen</a:t>
            </a:r>
          </a:p>
          <a:p>
            <a:pPr lvl="1"/>
            <a:r>
              <a:rPr lang="de-DE" sz="1800" dirty="0" smtClean="0"/>
              <a:t>Schulanmeldungstermine</a:t>
            </a:r>
          </a:p>
          <a:p>
            <a:pPr lvl="1"/>
            <a:r>
              <a:rPr lang="de-DE" sz="1800" dirty="0" smtClean="0"/>
              <a:t>Formulare</a:t>
            </a:r>
          </a:p>
          <a:p>
            <a:pPr marL="457200" lvl="1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88" y="164756"/>
            <a:ext cx="1754276" cy="2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Wer sind wir?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Pater Delp Schule</a:t>
            </a:r>
          </a:p>
          <a:p>
            <a:endParaRPr lang="de-DE" dirty="0" smtClean="0"/>
          </a:p>
          <a:p>
            <a:pPr lvl="1"/>
            <a:r>
              <a:rPr lang="de-DE" sz="1800" dirty="0"/>
              <a:t>f</a:t>
            </a:r>
            <a:r>
              <a:rPr lang="de-DE" sz="1800" dirty="0" smtClean="0"/>
              <a:t>rüher nur eine Grundschule in Widdersdorf (katholisch)</a:t>
            </a:r>
          </a:p>
          <a:p>
            <a:pPr lvl="1"/>
            <a:r>
              <a:rPr lang="de-DE" sz="1800" dirty="0" smtClean="0"/>
              <a:t>Im Jahr 2007 Spaltung der Schule in KGS Pater Delp und GGS Olympia Schule</a:t>
            </a:r>
          </a:p>
          <a:p>
            <a:pPr lvl="1"/>
            <a:r>
              <a:rPr lang="de-DE" sz="1800" dirty="0" smtClean="0"/>
              <a:t>Im Laufe der Zeit wurde die KGS immer größer</a:t>
            </a:r>
          </a:p>
          <a:p>
            <a:pPr lvl="2"/>
            <a:r>
              <a:rPr lang="de-DE" sz="1800" dirty="0" smtClean="0"/>
              <a:t>Zu Beginn 2-zügig, in einem Jahrgang 4-zügig, stand jetzt komplett 3-zügig</a:t>
            </a:r>
          </a:p>
          <a:p>
            <a:pPr lvl="2"/>
            <a:r>
              <a:rPr lang="de-DE" sz="1800" dirty="0" smtClean="0"/>
              <a:t>Im Jahre 2016 kam die Dependance (Feldhasenweg) hinzu</a:t>
            </a:r>
          </a:p>
          <a:p>
            <a:pPr lvl="2"/>
            <a:r>
              <a:rPr lang="de-DE" sz="1800" dirty="0" smtClean="0"/>
              <a:t>2017 wurde die Dependance als Schuleingangsphase eingerichtet</a:t>
            </a:r>
          </a:p>
          <a:p>
            <a:pPr lvl="3"/>
            <a:r>
              <a:rPr lang="de-DE" dirty="0" smtClean="0"/>
              <a:t>Klasse ½ in der Dependance</a:t>
            </a:r>
          </a:p>
          <a:p>
            <a:pPr lvl="3"/>
            <a:r>
              <a:rPr lang="de-DE" dirty="0" smtClean="0"/>
              <a:t>Klasse ¾ im Hauptgebäude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88" y="164756"/>
            <a:ext cx="1754276" cy="2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Schülerinnen und Schüler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22638"/>
            <a:ext cx="10515600" cy="4351338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Es besuchen zur Zeit 282 Schülerinnen und Schüler die Pater Delp</a:t>
            </a:r>
          </a:p>
          <a:p>
            <a:endParaRPr lang="de-DE" sz="1800" dirty="0" smtClean="0"/>
          </a:p>
          <a:p>
            <a:pPr lvl="1"/>
            <a:r>
              <a:rPr lang="de-DE" sz="1800" dirty="0" smtClean="0"/>
              <a:t>hiervon besuchen 136 Schülerinnen und Schüler die Schuleingangsphase</a:t>
            </a:r>
          </a:p>
          <a:p>
            <a:pPr lvl="1"/>
            <a:r>
              <a:rPr lang="de-DE" sz="1800" dirty="0" smtClean="0"/>
              <a:t>146 Schülerinnen und Schüler besuchen die Jahrgangsstufen 3 und 4</a:t>
            </a:r>
          </a:p>
          <a:p>
            <a:pPr lvl="1"/>
            <a:r>
              <a:rPr lang="de-DE" sz="1800" dirty="0" smtClean="0"/>
              <a:t>Insgesamt sind es 146 Jungen und 136 Mädchen</a:t>
            </a:r>
          </a:p>
          <a:p>
            <a:pPr lvl="1"/>
            <a:r>
              <a:rPr lang="de-DE" sz="1800" dirty="0"/>
              <a:t>d</a:t>
            </a:r>
            <a:r>
              <a:rPr lang="de-DE" sz="1800" dirty="0" smtClean="0"/>
              <a:t>er Großteil der Schülerinnen und Schüler hat vorher eine KiTa in Widdersdorf besucht</a:t>
            </a:r>
          </a:p>
          <a:p>
            <a:pPr lvl="1"/>
            <a:r>
              <a:rPr lang="de-DE" sz="1800" dirty="0" smtClean="0"/>
              <a:t>Es kommen aber auch von externen </a:t>
            </a:r>
            <a:r>
              <a:rPr lang="de-DE" sz="1800" dirty="0" err="1" smtClean="0"/>
              <a:t>KiTas</a:t>
            </a:r>
            <a:r>
              <a:rPr lang="de-DE" sz="1800" dirty="0" smtClean="0"/>
              <a:t> Schulneulinge zur Anmeldung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68" y="107091"/>
            <a:ext cx="1623404" cy="18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307" y="164756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Kollegium und Verwaltung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9545" y="1453081"/>
            <a:ext cx="11142919" cy="5404919"/>
          </a:xfrm>
        </p:spPr>
        <p:txBody>
          <a:bodyPr>
            <a:normAutofit/>
          </a:bodyPr>
          <a:lstStyle/>
          <a:p>
            <a:r>
              <a:rPr lang="de-DE" sz="2000" b="1" dirty="0"/>
              <a:t>Kollegium</a:t>
            </a:r>
          </a:p>
          <a:p>
            <a:pPr lvl="1"/>
            <a:r>
              <a:rPr lang="de-DE" sz="1800" dirty="0" smtClean="0"/>
              <a:t>18 </a:t>
            </a:r>
            <a:r>
              <a:rPr lang="de-DE" sz="1800" dirty="0"/>
              <a:t>Lehrkräfte (</a:t>
            </a:r>
            <a:r>
              <a:rPr lang="de-DE" sz="1800" dirty="0" smtClean="0"/>
              <a:t>15 </a:t>
            </a:r>
            <a:r>
              <a:rPr lang="de-DE" sz="1800" dirty="0"/>
              <a:t>Kolleginnen und </a:t>
            </a:r>
            <a:r>
              <a:rPr lang="de-DE" sz="1800" dirty="0" smtClean="0"/>
              <a:t>3 Kollegen)</a:t>
            </a:r>
            <a:endParaRPr lang="de-DE" sz="1800" dirty="0"/>
          </a:p>
          <a:p>
            <a:pPr lvl="1"/>
            <a:r>
              <a:rPr lang="de-DE" sz="1800" dirty="0"/>
              <a:t>Hiervon sind 12 Kolleginnen und Kollegen Klassenleitungen</a:t>
            </a:r>
          </a:p>
          <a:p>
            <a:pPr lvl="1"/>
            <a:r>
              <a:rPr lang="de-DE" sz="1800" dirty="0"/>
              <a:t>die weiteren Lehrkräfte agieren als Fach- und/oder </a:t>
            </a:r>
            <a:r>
              <a:rPr lang="de-DE" sz="1800" dirty="0" smtClean="0"/>
              <a:t>Förderlehrer</a:t>
            </a:r>
          </a:p>
          <a:p>
            <a:r>
              <a:rPr lang="de-DE" sz="2000" b="1" dirty="0" smtClean="0"/>
              <a:t>OGS</a:t>
            </a:r>
          </a:p>
          <a:p>
            <a:pPr lvl="1"/>
            <a:r>
              <a:rPr lang="de-DE" sz="1800" dirty="0" smtClean="0"/>
              <a:t>16 Betreuer + 3 Küchenfeen</a:t>
            </a:r>
          </a:p>
          <a:p>
            <a:pPr lvl="1"/>
            <a:r>
              <a:rPr lang="de-DE" sz="1800" dirty="0" smtClean="0"/>
              <a:t>Leitung: Frau Nicole </a:t>
            </a:r>
            <a:r>
              <a:rPr lang="de-DE" sz="1800" dirty="0" err="1" smtClean="0"/>
              <a:t>Klinkhammer</a:t>
            </a:r>
            <a:endParaRPr lang="de-DE" sz="1800" dirty="0"/>
          </a:p>
          <a:p>
            <a:pPr lvl="1"/>
            <a:r>
              <a:rPr lang="de-DE" sz="1800" dirty="0" err="1"/>
              <a:t>s</a:t>
            </a:r>
            <a:r>
              <a:rPr lang="de-DE" sz="1800" dirty="0" err="1" smtClean="0"/>
              <a:t>tellvertr</a:t>
            </a:r>
            <a:r>
              <a:rPr lang="de-DE" sz="1800" dirty="0" smtClean="0"/>
              <a:t>. Leitung: Frau Stefanie </a:t>
            </a:r>
            <a:r>
              <a:rPr lang="de-DE" sz="1800" dirty="0" err="1" smtClean="0"/>
              <a:t>Käthow</a:t>
            </a:r>
            <a:endParaRPr lang="de-DE" sz="1800" dirty="0" smtClean="0"/>
          </a:p>
          <a:p>
            <a:r>
              <a:rPr lang="de-DE" sz="2000" b="1" dirty="0" smtClean="0"/>
              <a:t>Verwaltung</a:t>
            </a:r>
          </a:p>
          <a:p>
            <a:pPr lvl="1"/>
            <a:r>
              <a:rPr lang="de-DE" sz="1800" dirty="0" smtClean="0"/>
              <a:t>Schulleitung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André Ölsberg (Rektor) und Norbert Jordans (Konrektor)</a:t>
            </a:r>
          </a:p>
          <a:p>
            <a:pPr lvl="1"/>
            <a:r>
              <a:rPr lang="de-DE" sz="1800" dirty="0" smtClean="0"/>
              <a:t>Schulsekretariat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Janina Nutesch</a:t>
            </a:r>
          </a:p>
          <a:p>
            <a:pPr lvl="1"/>
            <a:r>
              <a:rPr lang="de-DE" sz="1800" dirty="0" smtClean="0"/>
              <a:t>Schulhausmeister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Dirk Schöneck</a:t>
            </a:r>
          </a:p>
          <a:p>
            <a:pPr lvl="1"/>
            <a:endParaRPr lang="de-DE" sz="1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88" y="164756"/>
            <a:ext cx="1754276" cy="2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Schulprogramm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Unterricht</a:t>
            </a:r>
          </a:p>
          <a:p>
            <a:pPr marL="0" indent="0">
              <a:buNone/>
            </a:pPr>
            <a:endParaRPr lang="de-DE" b="1" dirty="0" smtClean="0"/>
          </a:p>
          <a:p>
            <a:pPr lvl="1"/>
            <a:r>
              <a:rPr lang="de-DE" sz="1800" dirty="0"/>
              <a:t>e</a:t>
            </a:r>
            <a:r>
              <a:rPr lang="de-DE" sz="1800" dirty="0" smtClean="0"/>
              <a:t>ine Unterrichtsstunde dauert 45min</a:t>
            </a:r>
          </a:p>
          <a:p>
            <a:pPr lvl="1"/>
            <a:r>
              <a:rPr lang="de-DE" sz="1800" dirty="0" smtClean="0"/>
              <a:t>Folgende Fächer unterrichten wir: Deutsch </a:t>
            </a:r>
            <a:r>
              <a:rPr lang="de-DE" sz="1800" dirty="0" smtClean="0"/>
              <a:t>(6Std</a:t>
            </a:r>
            <a:r>
              <a:rPr lang="de-DE" sz="1800" dirty="0"/>
              <a:t>.), Mathematik </a:t>
            </a:r>
            <a:r>
              <a:rPr lang="de-DE" sz="1800" dirty="0" smtClean="0"/>
              <a:t>(6 </a:t>
            </a:r>
            <a:r>
              <a:rPr lang="de-DE" sz="1800" dirty="0"/>
              <a:t>Std.), Sachunterricht (3Std.), Englisch (nicht in ½) (2Std.), Kunst (2Std.), Sport (2-3Std.), Musik (1-2 Std.), kath. Religion (2 Std.), </a:t>
            </a:r>
          </a:p>
          <a:p>
            <a:pPr lvl="1"/>
            <a:r>
              <a:rPr lang="de-DE" sz="1800" dirty="0" smtClean="0"/>
              <a:t>Für die Fächer </a:t>
            </a:r>
            <a:r>
              <a:rPr lang="de-DE" sz="1800" b="1" dirty="0" smtClean="0"/>
              <a:t>Sport</a:t>
            </a:r>
            <a:r>
              <a:rPr lang="de-DE" sz="1800" dirty="0" smtClean="0"/>
              <a:t> und </a:t>
            </a:r>
            <a:r>
              <a:rPr lang="de-DE" sz="1800" b="1" dirty="0" smtClean="0"/>
              <a:t>Kunst</a:t>
            </a:r>
            <a:r>
              <a:rPr lang="de-DE" sz="1800" dirty="0" smtClean="0"/>
              <a:t> sind in den meisten Fällen Doppelstunden vorgesehen</a:t>
            </a:r>
          </a:p>
          <a:p>
            <a:pPr lvl="1"/>
            <a:r>
              <a:rPr lang="de-DE" sz="1800" dirty="0"/>
              <a:t>d</a:t>
            </a:r>
            <a:r>
              <a:rPr lang="de-DE" sz="1800" dirty="0" smtClean="0"/>
              <a:t>er Unterricht </a:t>
            </a:r>
            <a:r>
              <a:rPr lang="de-DE" sz="1800" b="1" dirty="0" smtClean="0"/>
              <a:t>beginnt um 08:00 Uhr</a:t>
            </a:r>
            <a:r>
              <a:rPr lang="de-DE" sz="1800" dirty="0" smtClean="0"/>
              <a:t>, es klingelt jedoch bereits um 07:55 Uhr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6" y="164756"/>
            <a:ext cx="1573978" cy="18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Schulprogramm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Unterrichtsschluss und Pausenzeiten</a:t>
            </a:r>
          </a:p>
          <a:p>
            <a:pPr marL="0" indent="0">
              <a:buNone/>
            </a:pPr>
            <a:endParaRPr lang="de-DE" b="1" dirty="0" smtClean="0"/>
          </a:p>
          <a:p>
            <a:pPr lvl="1"/>
            <a:r>
              <a:rPr lang="de-DE" sz="1800" dirty="0"/>
              <a:t>Die </a:t>
            </a:r>
            <a:r>
              <a:rPr lang="de-DE" sz="1800" b="1" dirty="0"/>
              <a:t>1.</a:t>
            </a:r>
            <a:r>
              <a:rPr lang="de-DE" sz="1800" dirty="0"/>
              <a:t> und </a:t>
            </a:r>
            <a:r>
              <a:rPr lang="de-DE" sz="1800" b="1" dirty="0"/>
              <a:t>2. Klassen </a:t>
            </a:r>
            <a:r>
              <a:rPr lang="de-DE" sz="1800" dirty="0"/>
              <a:t>haben </a:t>
            </a:r>
            <a:r>
              <a:rPr lang="de-DE" sz="1800" b="1" dirty="0"/>
              <a:t>Unterrichtsschluss</a:t>
            </a:r>
            <a:r>
              <a:rPr lang="de-DE" sz="1800" dirty="0"/>
              <a:t> um </a:t>
            </a:r>
            <a:r>
              <a:rPr lang="de-DE" sz="1800" b="1" dirty="0"/>
              <a:t>11.30 Uhr/12:30 Uhr</a:t>
            </a:r>
          </a:p>
          <a:p>
            <a:pPr lvl="1"/>
            <a:r>
              <a:rPr lang="de-DE" sz="1800" dirty="0"/>
              <a:t>Die </a:t>
            </a:r>
            <a:r>
              <a:rPr lang="de-DE" sz="1800" b="1" dirty="0"/>
              <a:t>3.</a:t>
            </a:r>
            <a:r>
              <a:rPr lang="de-DE" sz="1800" dirty="0"/>
              <a:t> und </a:t>
            </a:r>
            <a:r>
              <a:rPr lang="de-DE" sz="1800" b="1" dirty="0"/>
              <a:t>4. Klassen </a:t>
            </a:r>
            <a:r>
              <a:rPr lang="de-DE" sz="1800" dirty="0"/>
              <a:t>haben </a:t>
            </a:r>
            <a:r>
              <a:rPr lang="de-DE" sz="1800" b="1" dirty="0"/>
              <a:t>Unterrichtsschluss</a:t>
            </a:r>
            <a:r>
              <a:rPr lang="de-DE" sz="1800" dirty="0"/>
              <a:t> um </a:t>
            </a:r>
            <a:r>
              <a:rPr lang="de-DE" sz="1800" b="1" dirty="0"/>
              <a:t>12:30Uhr/13:15 Uhr</a:t>
            </a:r>
          </a:p>
          <a:p>
            <a:pPr lvl="1"/>
            <a:r>
              <a:rPr lang="de-DE" sz="1800" dirty="0"/>
              <a:t>Große Pause: 09:30 Uhr bis 10:00 Uhr inkl. Frühstück</a:t>
            </a:r>
          </a:p>
          <a:p>
            <a:pPr lvl="1"/>
            <a:r>
              <a:rPr lang="de-DE" sz="1800" dirty="0"/>
              <a:t>Kleine Pause: 11:30 Uhr bis 11:45 Uhr</a:t>
            </a:r>
          </a:p>
          <a:p>
            <a:pPr marL="0" indent="0">
              <a:buNone/>
            </a:pPr>
            <a:endParaRPr lang="de-DE" b="1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6" y="164756"/>
            <a:ext cx="1573978" cy="18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Schulprogramm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Unterricht</a:t>
            </a:r>
          </a:p>
          <a:p>
            <a:pPr lvl="1"/>
            <a:r>
              <a:rPr lang="de-DE" dirty="0" smtClean="0"/>
              <a:t>Förderstunden </a:t>
            </a:r>
          </a:p>
          <a:p>
            <a:pPr lvl="2"/>
            <a:r>
              <a:rPr lang="de-DE" dirty="0" smtClean="0"/>
              <a:t>Durch Team-Teaching oder spezielle LRS-Stunden und/oder Rechenschwierigkeiten</a:t>
            </a:r>
          </a:p>
          <a:p>
            <a:pPr lvl="2"/>
            <a:endParaRPr lang="de-DE" dirty="0" smtClean="0"/>
          </a:p>
          <a:p>
            <a:pPr lvl="1"/>
            <a:r>
              <a:rPr lang="de-DE" b="1" dirty="0" smtClean="0"/>
              <a:t>Ausfall von Stunden</a:t>
            </a:r>
          </a:p>
          <a:p>
            <a:pPr lvl="2"/>
            <a:r>
              <a:rPr lang="de-DE" dirty="0" smtClean="0"/>
              <a:t>Unser höchstes Ziel ist es Unterricht nicht ausfallen zu lassen</a:t>
            </a:r>
          </a:p>
          <a:p>
            <a:pPr lvl="2"/>
            <a:r>
              <a:rPr lang="de-DE" dirty="0" smtClean="0"/>
              <a:t>Schülerinnen und Schüler werden so wenig wie möglich aufgeteilt</a:t>
            </a:r>
          </a:p>
          <a:p>
            <a:pPr lvl="2"/>
            <a:r>
              <a:rPr lang="de-DE" dirty="0" smtClean="0"/>
              <a:t>Lässt sich jedoch nicht immer verhindern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24" y="164757"/>
            <a:ext cx="1522040" cy="17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Breitbild</PresentationFormat>
  <Paragraphs>170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Herzlich Willkommen</vt:lpstr>
      <vt:lpstr>Tagesordnung</vt:lpstr>
      <vt:lpstr>Tagesordnung</vt:lpstr>
      <vt:lpstr>Wer sind wir?</vt:lpstr>
      <vt:lpstr>Schülerinnen und Schüler</vt:lpstr>
      <vt:lpstr>Kollegium und Verwaltung</vt:lpstr>
      <vt:lpstr>Schulprogramm</vt:lpstr>
      <vt:lpstr>Schulprogramm</vt:lpstr>
      <vt:lpstr>Schulprogramm</vt:lpstr>
      <vt:lpstr>Feiern und Projekte</vt:lpstr>
      <vt:lpstr>Miteinander Leben</vt:lpstr>
      <vt:lpstr>Hinweise zum Aufnahmeverfahren</vt:lpstr>
      <vt:lpstr>Hinweise zum Aufnahmeverfahren</vt:lpstr>
      <vt:lpstr>Hinweise zum Aufnahmeverfahren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OGS Im Kamp</vt:lpstr>
      <vt:lpstr>PowerPoint-Präsentation</vt:lpstr>
    </vt:vector>
  </TitlesOfParts>
  <Company>Stadt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oelsberga</dc:creator>
  <cp:lastModifiedBy>oelsberga</cp:lastModifiedBy>
  <cp:revision>36</cp:revision>
  <dcterms:created xsi:type="dcterms:W3CDTF">2022-09-26T05:57:52Z</dcterms:created>
  <dcterms:modified xsi:type="dcterms:W3CDTF">2024-09-27T07:35:26Z</dcterms:modified>
</cp:coreProperties>
</file>